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5"/>
  </p:notesMasterIdLst>
  <p:handoutMasterIdLst>
    <p:handoutMasterId r:id="rId16"/>
  </p:handoutMasterIdLst>
  <p:sldIdLst>
    <p:sldId id="265" r:id="rId4"/>
    <p:sldId id="274" r:id="rId5"/>
    <p:sldId id="267" r:id="rId6"/>
    <p:sldId id="275" r:id="rId7"/>
    <p:sldId id="279" r:id="rId8"/>
    <p:sldId id="288" r:id="rId9"/>
    <p:sldId id="289" r:id="rId10"/>
    <p:sldId id="290" r:id="rId11"/>
    <p:sldId id="278" r:id="rId12"/>
    <p:sldId id="291" r:id="rId13"/>
    <p:sldId id="287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" panose="020B05030500000200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-52"/>
      <p:regular r:id="rId25"/>
      <p:bold r:id="rId26"/>
      <p:italic r:id="rId27"/>
      <p:boldItalic r:id="rId28"/>
    </p:embeddedFont>
    <p:embeddedFont>
      <p:font typeface="Montserrat Medium" panose="00000600000000000000" pitchFamily="2" charset="-52"/>
      <p:regular r:id="rId29"/>
      <p: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4"/>
            <p14:sldId id="267"/>
            <p14:sldId id="275"/>
            <p14:sldId id="279"/>
            <p14:sldId id="288"/>
            <p14:sldId id="289"/>
            <p14:sldId id="290"/>
            <p14:sldId id="278"/>
            <p14:sldId id="291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816" y="108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kazachkov" TargetMode="External"/><Relationship Id="rId2" Type="http://schemas.openxmlformats.org/officeDocument/2006/relationships/hyperlink" Target="https://github.com/akazachkov/ML_lesson_material/blob/main/MLCourse%20-%20Flight%20delays%20(2024).ipynb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ru-RU" i="0" dirty="0">
                <a:solidFill>
                  <a:srgbClr val="272727"/>
                </a:solidFill>
                <a:effectLst/>
                <a:latin typeface="Fira Sans" panose="020B0604020202020204" pitchFamily="34" charset="0"/>
              </a:rPr>
              <a:t>Программная инженерия. Разработка ПО (Python для продвинутых специалистов. Машинное обучение)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Презентация к итоговой аттестационной работе.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Казачков Александр Сергеевич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2024 </a:t>
            </a:r>
            <a:r>
              <a:rPr lang="ru-RU" dirty="0"/>
              <a:t>г.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1FFC2E3B-3F94-4F0B-934B-32DA06CC9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4FD197-CCBF-4337-B044-1806BF303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72B1B7-7C14-4C89-A4B4-53151FC8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F9B42E-0081-4722-8BE4-9F59AD1B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4" y="1371370"/>
            <a:ext cx="10430330" cy="4724630"/>
          </a:xfrm>
          <a:prstGeom prst="rect">
            <a:avLst/>
          </a:prstGeom>
        </p:spPr>
      </p:pic>
      <p:sp>
        <p:nvSpPr>
          <p:cNvPr id="8" name="Подзаголовок 5">
            <a:extLst>
              <a:ext uri="{FF2B5EF4-FFF2-40B4-BE49-F238E27FC236}">
                <a16:creationId xmlns:a16="http://schemas.microsoft.com/office/drawing/2014/main" id="{B555C97C-4AA9-4460-9851-7DC495820CCF}"/>
              </a:ext>
            </a:extLst>
          </p:cNvPr>
          <p:cNvSpPr txBox="1">
            <a:spLocks/>
          </p:cNvSpPr>
          <p:nvPr/>
        </p:nvSpPr>
        <p:spPr>
          <a:xfrm>
            <a:off x="423634" y="840622"/>
            <a:ext cx="6276527" cy="3737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00" dirty="0"/>
              <a:t>На момент 19.10.2024, результат работы находится на 965 строке в </a:t>
            </a:r>
            <a:r>
              <a:rPr lang="en-US" sz="1100" dirty="0"/>
              <a:t>leaderboard</a:t>
            </a:r>
            <a:r>
              <a:rPr lang="ru-RU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72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+7 925 362 06 05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/>
          <p:cNvSpPr>
            <a:spLocks noGrp="1"/>
          </p:cNvSpPr>
          <p:nvPr>
            <p:ph type="pic" sz="quarter" idx="16"/>
          </p:nvPr>
        </p:nvSpPr>
        <p:spPr>
          <a:xfrm>
            <a:off x="2520315" y="5766595"/>
            <a:ext cx="157163" cy="157163"/>
          </a:xfrm>
        </p:spPr>
      </p:sp>
      <p:sp>
        <p:nvSpPr>
          <p:cNvPr id="8" name="Текст 7"/>
          <p:cNvSpPr>
            <a:spLocks noGrp="1"/>
          </p:cNvSpPr>
          <p:nvPr>
            <p:ph type="body" sz="quarter" idx="18"/>
          </p:nvPr>
        </p:nvSpPr>
        <p:spPr>
          <a:xfrm>
            <a:off x="2710782" y="5730083"/>
            <a:ext cx="2339654" cy="230187"/>
          </a:xfrm>
        </p:spPr>
        <p:txBody>
          <a:bodyPr/>
          <a:lstStyle/>
          <a:p>
            <a:r>
              <a:rPr lang="en-US" dirty="0"/>
              <a:t>akazachkov@yandex.ru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18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5341" y="3818092"/>
            <a:ext cx="11241317" cy="2544607"/>
          </a:xfrm>
        </p:spPr>
        <p:txBody>
          <a:bodyPr/>
          <a:lstStyle/>
          <a:p>
            <a:r>
              <a:rPr lang="ru-RU" sz="2000" dirty="0"/>
              <a:t>Машинное обучение — это процесс создания алгоритмов и моделей, с помощью которых компьютеры учатся решать задачи самостоятельно.</a:t>
            </a:r>
            <a:br>
              <a:rPr lang="ru-RU" sz="2000" dirty="0"/>
            </a:br>
            <a:r>
              <a:rPr lang="ru-RU" sz="2000" dirty="0"/>
              <a:t>Технология машинного обучения на основе анализа данных, берёт начало ещё в 1950-ых годах. Но за последние десятилетия, благодаря взрывному росту вычислительных мощностей компьютеров, области применения и количество задач, решаемых с использованием машинного обучения, многократно расширились — чат-боты, генеративные сети, предсказание погоды, трейдинг, управление автомобилем, робототехника и многое другое.</a:t>
            </a:r>
          </a:p>
        </p:txBody>
      </p:sp>
    </p:spTree>
    <p:extLst>
      <p:ext uri="{BB962C8B-B14F-4D97-AF65-F5344CB8AC3E}">
        <p14:creationId xmlns:p14="http://schemas.microsoft.com/office/powerpoint/2010/main" val="5796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657850" y="626748"/>
            <a:ext cx="876300" cy="366632"/>
          </a:xfrm>
        </p:spPr>
        <p:txBody>
          <a:bodyPr/>
          <a:lstStyle/>
          <a:p>
            <a:r>
              <a:rPr lang="ru-RU" sz="2000" b="1" dirty="0"/>
              <a:t>Тема</a:t>
            </a:r>
            <a:endParaRPr lang="ru-RU" b="1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sp>
        <p:nvSpPr>
          <p:cNvPr id="6" name="Google Shape;351;p3">
            <a:extLst>
              <a:ext uri="{FF2B5EF4-FFF2-40B4-BE49-F238E27FC236}">
                <a16:creationId xmlns:a16="http://schemas.microsoft.com/office/drawing/2014/main" id="{E3AD55FA-9EBB-405F-A1C0-AF755E0DD376}"/>
              </a:ext>
            </a:extLst>
          </p:cNvPr>
          <p:cNvSpPr/>
          <p:nvPr/>
        </p:nvSpPr>
        <p:spPr>
          <a:xfrm>
            <a:off x="2884324" y="1306192"/>
            <a:ext cx="642335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ИТОГОВАЯ АТТЕСТАЦИОННАЯ РАБОТА ПО КУРСУ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«</a:t>
            </a:r>
            <a:r>
              <a:rPr lang="ru-RU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Программная инженерия. Разработка ПО (Python для продвинутых специалистов. Машинное обучение)»</a:t>
            </a:r>
            <a:endParaRPr lang="ru-RU" sz="1400" b="0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Google Shape;352;p3">
            <a:extLst>
              <a:ext uri="{FF2B5EF4-FFF2-40B4-BE49-F238E27FC236}">
                <a16:creationId xmlns:a16="http://schemas.microsoft.com/office/drawing/2014/main" id="{5CEB921A-BF8E-4818-9FB7-DF4B23E1CA65}"/>
              </a:ext>
            </a:extLst>
          </p:cNvPr>
          <p:cNvSpPr/>
          <p:nvPr/>
        </p:nvSpPr>
        <p:spPr>
          <a:xfrm>
            <a:off x="4666529" y="2543455"/>
            <a:ext cx="28589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Цели и задачи</a:t>
            </a:r>
            <a:endParaRPr sz="3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Google Shape;353;p3">
            <a:extLst>
              <a:ext uri="{FF2B5EF4-FFF2-40B4-BE49-F238E27FC236}">
                <a16:creationId xmlns:a16="http://schemas.microsoft.com/office/drawing/2014/main" id="{18A85A70-0FEC-48FE-90B9-0320C3CA3193}"/>
              </a:ext>
            </a:extLst>
          </p:cNvPr>
          <p:cNvSpPr/>
          <p:nvPr/>
        </p:nvSpPr>
        <p:spPr>
          <a:xfrm>
            <a:off x="2884324" y="3429000"/>
            <a:ext cx="642335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ru-RU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Принять участие в соревновании на платформе </a:t>
            </a:r>
            <a:r>
              <a:rPr lang="ru-RU" sz="14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Kaggle</a:t>
            </a:r>
            <a:r>
              <a:rPr lang="ru-RU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где необходимо в соответствии с техническим заданием, требованиями к выполнению и критериями оценки итоговой аттестационной работы, построить модели машинного обучения и улучшить </a:t>
            </a:r>
            <a:r>
              <a:rPr lang="ru-RU" sz="1400" dirty="0">
                <a:solidFill>
                  <a:schemeClr val="dk1"/>
                </a:solidFill>
                <a:latin typeface="Montserrat Medium"/>
                <a:sym typeface="Montserrat Medium"/>
              </a:rPr>
              <a:t>их, </a:t>
            </a:r>
            <a:r>
              <a:rPr lang="ru-RU" sz="1400" dirty="0">
                <a:solidFill>
                  <a:schemeClr val="dk1"/>
                </a:solidFill>
                <a:latin typeface="Montserrat Medium"/>
              </a:rPr>
              <a:t>с целью достижения определённой точности предсказаний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b="0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" name="Google Shape;355;p3">
            <a:extLst>
              <a:ext uri="{FF2B5EF4-FFF2-40B4-BE49-F238E27FC236}">
                <a16:creationId xmlns:a16="http://schemas.microsoft.com/office/drawing/2014/main" id="{2AD60B6A-5087-4173-AA31-B75D644B61D5}"/>
              </a:ext>
            </a:extLst>
          </p:cNvPr>
          <p:cNvSpPr/>
          <p:nvPr/>
        </p:nvSpPr>
        <p:spPr>
          <a:xfrm>
            <a:off x="2552119" y="5028588"/>
            <a:ext cx="70877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Продемонстрировать уверенное понимание изученного на курсе материала</a:t>
            </a:r>
            <a:endParaRPr sz="1400" b="0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326" y="660401"/>
            <a:ext cx="10515600" cy="753982"/>
          </a:xfrm>
        </p:spPr>
        <p:txBody>
          <a:bodyPr>
            <a:normAutofit/>
          </a:bodyPr>
          <a:lstStyle/>
          <a:p>
            <a:r>
              <a:rPr lang="ru-RU" sz="2400" dirty="0"/>
              <a:t>Этапы выполнения работы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889760"/>
            <a:ext cx="10691499" cy="3444240"/>
          </a:xfrm>
        </p:spPr>
        <p:txBody>
          <a:bodyPr>
            <a:normAutofit/>
          </a:bodyPr>
          <a:lstStyle/>
          <a:p>
            <a:r>
              <a:rPr lang="ru-RU" sz="1400" dirty="0"/>
              <a:t>1. Регистрация на платформе </a:t>
            </a:r>
            <a:r>
              <a:rPr lang="ru-RU" sz="1400" dirty="0" err="1"/>
              <a:t>Kaggle</a:t>
            </a:r>
            <a:r>
              <a:rPr lang="ru-RU" sz="1400" dirty="0"/>
              <a:t>.</a:t>
            </a:r>
          </a:p>
          <a:p>
            <a:r>
              <a:rPr lang="ru-RU" sz="1400" dirty="0"/>
              <a:t>2. Изучение данных: загрузка и изучение данные. Разбор структуры данных.</a:t>
            </a:r>
          </a:p>
          <a:p>
            <a:r>
              <a:rPr lang="ru-RU" sz="1400" dirty="0"/>
              <a:t>3. Предобработка данных: очистка от пропусков, выполнение кодирования категориальных признаков, масштабирование данных и другие необходимые шаги.</a:t>
            </a:r>
          </a:p>
          <a:p>
            <a:r>
              <a:rPr lang="ru-RU" sz="1400" dirty="0"/>
              <a:t>4. Построение моделей: разработка нескольких моделей машинного обучения, используя библиотеки Python (например, </a:t>
            </a:r>
            <a:r>
              <a:rPr lang="ru-RU" sz="1400" dirty="0" err="1"/>
              <a:t>scikit-learn</a:t>
            </a:r>
            <a:r>
              <a:rPr lang="ru-RU" sz="1400" dirty="0"/>
              <a:t>, </a:t>
            </a:r>
            <a:r>
              <a:rPr lang="ru-RU" sz="1400" dirty="0" err="1"/>
              <a:t>XGBoost</a:t>
            </a:r>
            <a:r>
              <a:rPr lang="ru-RU" sz="1400" dirty="0"/>
              <a:t>, </a:t>
            </a:r>
            <a:r>
              <a:rPr lang="ru-RU" sz="1400" dirty="0" err="1"/>
              <a:t>CatBoost</a:t>
            </a:r>
            <a:r>
              <a:rPr lang="ru-RU" sz="1400" dirty="0"/>
              <a:t>). Оценка качества каждой модели, используя перекрестную проверку и метрику AUC-ROC.</a:t>
            </a:r>
          </a:p>
          <a:p>
            <a:r>
              <a:rPr lang="ru-RU" sz="1400" dirty="0"/>
              <a:t>5. Оптимизация модели: настройка </a:t>
            </a:r>
            <a:r>
              <a:rPr lang="ru-RU" sz="1400" dirty="0" err="1"/>
              <a:t>гиперпараметров</a:t>
            </a:r>
            <a:r>
              <a:rPr lang="ru-RU" sz="1400" dirty="0"/>
              <a:t> моделей с использованием методов </a:t>
            </a:r>
            <a:r>
              <a:rPr lang="ru-RU" sz="1400" dirty="0" err="1"/>
              <a:t>GridSearchCV</a:t>
            </a:r>
            <a:r>
              <a:rPr lang="ru-RU" sz="1400" dirty="0"/>
              <a:t> или </a:t>
            </a:r>
            <a:r>
              <a:rPr lang="ru-RU" sz="1400" dirty="0" err="1"/>
              <a:t>RandomizedSearchCV</a:t>
            </a:r>
            <a:r>
              <a:rPr lang="ru-RU" sz="1400" dirty="0"/>
              <a:t>.</a:t>
            </a:r>
          </a:p>
          <a:p>
            <a:r>
              <a:rPr lang="ru-RU" sz="1400" dirty="0"/>
              <a:t>6. </a:t>
            </a:r>
            <a:r>
              <a:rPr lang="ru-RU" sz="1400" dirty="0" err="1"/>
              <a:t>Сабмит</a:t>
            </a:r>
            <a:r>
              <a:rPr lang="ru-RU" sz="1400" dirty="0"/>
              <a:t> предсказаний: создание файла с предсказаниями на тестовой выборке и загрузка его на платформу </a:t>
            </a:r>
            <a:r>
              <a:rPr lang="ru-RU" sz="1400" dirty="0" err="1"/>
              <a:t>Kaggle</a:t>
            </a:r>
            <a:r>
              <a:rPr lang="ru-RU" sz="1400" dirty="0"/>
              <a:t>. Цель — достичь метрики AUC-ROC выше 0.7.</a:t>
            </a:r>
          </a:p>
          <a:p>
            <a:r>
              <a:rPr lang="ru-RU" sz="1400" dirty="0"/>
              <a:t>Документация: оформление результатов анализа, предобработки данных, построения и оптимизации моделей в </a:t>
            </a:r>
            <a:r>
              <a:rPr lang="ru-RU" sz="1400" dirty="0" err="1"/>
              <a:t>Jupyter</a:t>
            </a:r>
            <a:r>
              <a:rPr lang="ru-RU" sz="1400" dirty="0"/>
              <a:t> </a:t>
            </a:r>
            <a:r>
              <a:rPr lang="ru-RU" sz="1400" dirty="0" err="1"/>
              <a:t>Notebook</a:t>
            </a:r>
            <a:r>
              <a:rPr lang="ru-RU" sz="1400" dirty="0"/>
              <a:t>. Подготовка отчета с визуализациями и комментариями.</a:t>
            </a:r>
          </a:p>
        </p:txBody>
      </p:sp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</a:t>
            </a:r>
            <a:r>
              <a:rPr lang="ru-RU" dirty="0" err="1"/>
              <a:t>датасета</a:t>
            </a:r>
            <a:r>
              <a:rPr lang="ru-RU" dirty="0"/>
              <a:t> </a:t>
            </a:r>
            <a:r>
              <a:rPr lang="en-US" dirty="0"/>
              <a:t>Flight delays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359219"/>
            <a:ext cx="3138174" cy="679131"/>
          </a:xfrm>
        </p:spPr>
        <p:txBody>
          <a:bodyPr>
            <a:noAutofit/>
          </a:bodyPr>
          <a:lstStyle/>
          <a:p>
            <a:r>
              <a:rPr lang="ru-RU" sz="1100" dirty="0"/>
              <a:t>1) Целевая переменная, задержка в 15 минут (Y), составляет около 20 тыс. строк из 100 тыс. представленных в </a:t>
            </a:r>
            <a:r>
              <a:rPr lang="ru-RU" sz="1100" dirty="0" err="1"/>
              <a:t>датасете</a:t>
            </a:r>
            <a:r>
              <a:rPr lang="ru-RU" sz="1100" dirty="0"/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5D24E9-353E-4603-8A8A-1BE4C94D1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7" y="2438086"/>
            <a:ext cx="2705478" cy="2495898"/>
          </a:xfrm>
          <a:prstGeom prst="rect">
            <a:avLst/>
          </a:prstGeom>
        </p:spPr>
      </p:pic>
      <p:sp>
        <p:nvSpPr>
          <p:cNvPr id="12" name="Подзаголовок 5">
            <a:extLst>
              <a:ext uri="{FF2B5EF4-FFF2-40B4-BE49-F238E27FC236}">
                <a16:creationId xmlns:a16="http://schemas.microsoft.com/office/drawing/2014/main" id="{5E6B42EB-4EE4-4F8A-A386-E04040366DDF}"/>
              </a:ext>
            </a:extLst>
          </p:cNvPr>
          <p:cNvSpPr txBox="1">
            <a:spLocks/>
          </p:cNvSpPr>
          <p:nvPr/>
        </p:nvSpPr>
        <p:spPr>
          <a:xfrm>
            <a:off x="3948426" y="1348269"/>
            <a:ext cx="6001642" cy="6791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/>
              <a:t>2) Существует большая разница между верхней и нижней частотами встречаемости компаний-перевозчиков. Но исследования показали, что создание новых признаков в сочетании с этими данными, не даёт увеличения эффективности работы моделей.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4D7F52-2F07-456A-AE35-9B530E7C4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26" y="2438086"/>
            <a:ext cx="6786249" cy="26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1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</a:t>
            </a:r>
            <a:r>
              <a:rPr lang="ru-RU" dirty="0" err="1"/>
              <a:t>датасета</a:t>
            </a:r>
            <a:r>
              <a:rPr lang="ru-RU" dirty="0"/>
              <a:t> </a:t>
            </a:r>
            <a:r>
              <a:rPr lang="en-US" dirty="0"/>
              <a:t>Flight delays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359219"/>
            <a:ext cx="5614674" cy="753982"/>
          </a:xfrm>
        </p:spPr>
        <p:txBody>
          <a:bodyPr>
            <a:noAutofit/>
          </a:bodyPr>
          <a:lstStyle/>
          <a:p>
            <a:r>
              <a:rPr lang="ru-RU" sz="1100" dirty="0"/>
              <a:t>3) На графике представлены данные по расстоянию перелётов и количеству задержек перед вылетами – очевидно, что коротких перелётов значительно больше, чем на большие расстояния, и задержки на них случаются чаще.</a:t>
            </a:r>
          </a:p>
        </p:txBody>
      </p:sp>
      <p:sp>
        <p:nvSpPr>
          <p:cNvPr id="12" name="Подзаголовок 5">
            <a:extLst>
              <a:ext uri="{FF2B5EF4-FFF2-40B4-BE49-F238E27FC236}">
                <a16:creationId xmlns:a16="http://schemas.microsoft.com/office/drawing/2014/main" id="{5E6B42EB-4EE4-4F8A-A386-E04040366DDF}"/>
              </a:ext>
            </a:extLst>
          </p:cNvPr>
          <p:cNvSpPr txBox="1">
            <a:spLocks/>
          </p:cNvSpPr>
          <p:nvPr/>
        </p:nvSpPr>
        <p:spPr>
          <a:xfrm>
            <a:off x="6515100" y="1348269"/>
            <a:ext cx="4972050" cy="75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/>
              <a:t>4) Задержки происходят между 6 и 23 часами. Это можно будет использовать, при создании новых признаков связанных со временем вылета.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86271D-8E6E-4E91-B9A9-6BA5766B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7" y="2438087"/>
            <a:ext cx="5621023" cy="22958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2AB924-5086-4460-AB64-70D142E4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74" y="2438087"/>
            <a:ext cx="5426449" cy="22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</a:t>
            </a:r>
            <a:r>
              <a:rPr lang="ru-RU" dirty="0" err="1"/>
              <a:t>датасета</a:t>
            </a:r>
            <a:r>
              <a:rPr lang="ru-RU" dirty="0"/>
              <a:t> </a:t>
            </a:r>
            <a:r>
              <a:rPr lang="en-US" dirty="0"/>
              <a:t>Flight delays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359219"/>
            <a:ext cx="3794656" cy="917256"/>
          </a:xfrm>
        </p:spPr>
        <p:txBody>
          <a:bodyPr>
            <a:noAutofit/>
          </a:bodyPr>
          <a:lstStyle/>
          <a:p>
            <a:r>
              <a:rPr lang="ru-RU" sz="1100" dirty="0"/>
              <a:t>5) Количество рейсов «с» и «без» задержек, из месяца в месяц колеблется не значительно. Выделяется летний период и предновогодний, что можно использовать для создания признака сезонности.</a:t>
            </a:r>
          </a:p>
        </p:txBody>
      </p:sp>
      <p:sp>
        <p:nvSpPr>
          <p:cNvPr id="12" name="Подзаголовок 5">
            <a:extLst>
              <a:ext uri="{FF2B5EF4-FFF2-40B4-BE49-F238E27FC236}">
                <a16:creationId xmlns:a16="http://schemas.microsoft.com/office/drawing/2014/main" id="{5E6B42EB-4EE4-4F8A-A386-E04040366DDF}"/>
              </a:ext>
            </a:extLst>
          </p:cNvPr>
          <p:cNvSpPr txBox="1">
            <a:spLocks/>
          </p:cNvSpPr>
          <p:nvPr/>
        </p:nvSpPr>
        <p:spPr>
          <a:xfrm>
            <a:off x="4657725" y="1348269"/>
            <a:ext cx="6829425" cy="917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/>
              <a:t>6) Существенной зависимости количества задержек рейсов от дня месяца, не наблюдается.</a:t>
            </a:r>
          </a:p>
          <a:p>
            <a:r>
              <a:rPr lang="ru-RU" sz="1100" dirty="0"/>
              <a:t>31-ое число есть не в каждом календарном месяце, из-за этого наблюдается существенное отличие от остальных дней месяца.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348B84-6147-4941-A477-4D7C648E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7" y="2543006"/>
            <a:ext cx="3801005" cy="24196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612C91-023F-4429-A0CC-BEAC6ECD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982" y="2543006"/>
            <a:ext cx="7469075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6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</a:t>
            </a:r>
            <a:r>
              <a:rPr lang="ru-RU" dirty="0" err="1"/>
              <a:t>датасета</a:t>
            </a:r>
            <a:r>
              <a:rPr lang="ru-RU" dirty="0"/>
              <a:t> </a:t>
            </a:r>
            <a:r>
              <a:rPr lang="en-US" dirty="0"/>
              <a:t>Flight delays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359218"/>
            <a:ext cx="3794656" cy="1060131"/>
          </a:xfrm>
        </p:spPr>
        <p:txBody>
          <a:bodyPr>
            <a:noAutofit/>
          </a:bodyPr>
          <a:lstStyle/>
          <a:p>
            <a:r>
              <a:rPr lang="ru-RU" sz="1100" dirty="0"/>
              <a:t>7) Существенной зависимости количества задержек рейсов в зависимости от дня недели нет, но в выходные чуть меньше рейсов, чем в будние дни – это можно использовать для создания признака «рабочий» день или «выходной».</a:t>
            </a:r>
          </a:p>
        </p:txBody>
      </p:sp>
      <p:sp>
        <p:nvSpPr>
          <p:cNvPr id="12" name="Подзаголовок 5">
            <a:extLst>
              <a:ext uri="{FF2B5EF4-FFF2-40B4-BE49-F238E27FC236}">
                <a16:creationId xmlns:a16="http://schemas.microsoft.com/office/drawing/2014/main" id="{5E6B42EB-4EE4-4F8A-A386-E04040366DDF}"/>
              </a:ext>
            </a:extLst>
          </p:cNvPr>
          <p:cNvSpPr txBox="1">
            <a:spLocks/>
          </p:cNvSpPr>
          <p:nvPr/>
        </p:nvSpPr>
        <p:spPr>
          <a:xfrm>
            <a:off x="5286375" y="1343988"/>
            <a:ext cx="3591426" cy="75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/>
              <a:t>8) Пропущенных значений в </a:t>
            </a:r>
            <a:r>
              <a:rPr lang="ru-RU" sz="1100" dirty="0" err="1"/>
              <a:t>датасете</a:t>
            </a:r>
            <a:r>
              <a:rPr lang="ru-RU" sz="1100" dirty="0"/>
              <a:t> нет. С категориями данных будем работать далее, при подготовке к работе с моделями.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840D0B-CC63-4DE8-A98C-D3576AA9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7" y="2763145"/>
            <a:ext cx="2524125" cy="28289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3B1938-DA9F-4277-8A0E-12D70DE8C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2594674"/>
            <a:ext cx="359142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889760"/>
            <a:ext cx="11196324" cy="3013166"/>
          </a:xfrm>
        </p:spPr>
        <p:txBody>
          <a:bodyPr/>
          <a:lstStyle/>
          <a:p>
            <a:r>
              <a:rPr lang="ru-RU" sz="1100" dirty="0"/>
              <a:t>Для работы были взяты следующие модели:</a:t>
            </a:r>
          </a:p>
          <a:p>
            <a:pPr marL="171450" indent="-171450">
              <a:buFontTx/>
              <a:buChar char="-"/>
            </a:pPr>
            <a:r>
              <a:rPr lang="en-US" sz="1100" b="1" dirty="0" err="1"/>
              <a:t>XGBoost</a:t>
            </a:r>
            <a:endParaRPr lang="ru-RU" sz="1100" b="1" dirty="0"/>
          </a:p>
          <a:p>
            <a:pPr marL="171450" indent="-171450">
              <a:buFontTx/>
              <a:buChar char="-"/>
            </a:pPr>
            <a:r>
              <a:rPr lang="en-US" sz="1100" b="1" dirty="0" err="1"/>
              <a:t>CatBoost</a:t>
            </a:r>
            <a:endParaRPr lang="ru-RU" sz="1100" b="1" dirty="0"/>
          </a:p>
          <a:p>
            <a:r>
              <a:rPr lang="ru-RU" sz="1100" dirty="0"/>
              <a:t>Настройка </a:t>
            </a:r>
            <a:r>
              <a:rPr lang="ru-RU" sz="1100" dirty="0" err="1"/>
              <a:t>гиперпараметров</a:t>
            </a:r>
            <a:r>
              <a:rPr lang="ru-RU" sz="1100" dirty="0"/>
              <a:t> моделей выполнялась с помощью </a:t>
            </a:r>
            <a:r>
              <a:rPr lang="en-US" sz="1100" b="1" dirty="0" err="1"/>
              <a:t>GridSearchCV</a:t>
            </a:r>
            <a:r>
              <a:rPr lang="ru-RU" sz="1100" dirty="0"/>
              <a:t>.</a:t>
            </a:r>
          </a:p>
          <a:p>
            <a:r>
              <a:rPr lang="ru-RU" sz="1100" dirty="0"/>
              <a:t>По итогам создания, настройки и результатов работы, </a:t>
            </a:r>
            <a:r>
              <a:rPr lang="en-US" sz="1100" b="1" dirty="0"/>
              <a:t>ROC</a:t>
            </a:r>
            <a:r>
              <a:rPr lang="en-US" sz="1100" dirty="0"/>
              <a:t> </a:t>
            </a:r>
            <a:r>
              <a:rPr lang="en-US" sz="1100" b="1" dirty="0"/>
              <a:t>AUC</a:t>
            </a:r>
            <a:r>
              <a:rPr lang="ru-RU" sz="1100" dirty="0"/>
              <a:t> был получен -</a:t>
            </a:r>
            <a:r>
              <a:rPr lang="en-US" sz="1100" dirty="0"/>
              <a:t> 0.7924</a:t>
            </a:r>
            <a:endParaRPr lang="ru-RU" sz="1100" dirty="0"/>
          </a:p>
          <a:p>
            <a:r>
              <a:rPr lang="ru-RU" sz="1100" dirty="0"/>
              <a:t>После </a:t>
            </a:r>
            <a:r>
              <a:rPr lang="ru-RU" sz="1100" dirty="0" err="1"/>
              <a:t>сабмита</a:t>
            </a:r>
            <a:r>
              <a:rPr lang="ru-RU" sz="1100" dirty="0"/>
              <a:t> созданного файла с предсказаниями на платформу </a:t>
            </a:r>
            <a:r>
              <a:rPr lang="ru-RU" sz="1100" b="1" dirty="0" err="1"/>
              <a:t>Kaggle</a:t>
            </a:r>
            <a:r>
              <a:rPr lang="ru-RU" sz="1100" dirty="0"/>
              <a:t>, был получен результат - 0.74148</a:t>
            </a:r>
          </a:p>
          <a:p>
            <a:r>
              <a:rPr lang="ru-RU" sz="1100" dirty="0" err="1"/>
              <a:t>Jupyter</a:t>
            </a:r>
            <a:r>
              <a:rPr lang="ru-RU" sz="1100" dirty="0"/>
              <a:t> </a:t>
            </a:r>
            <a:r>
              <a:rPr lang="ru-RU" sz="1100" dirty="0" err="1"/>
              <a:t>Notebook</a:t>
            </a:r>
            <a:r>
              <a:rPr lang="ru-RU" sz="1100" dirty="0"/>
              <a:t> с итоговой работой доступен по ссылке:</a:t>
            </a:r>
          </a:p>
          <a:p>
            <a:r>
              <a:rPr lang="en-US" sz="1100" dirty="0">
                <a:hlinkClick r:id="rId2"/>
              </a:rPr>
              <a:t>https://github.com/akazachkov/ML_lesson_material/blob/main/MLCourse%20-%20Flight%20delays%20(2024).ipynb</a:t>
            </a:r>
            <a:endParaRPr lang="ru-RU" sz="1100" dirty="0"/>
          </a:p>
          <a:p>
            <a:r>
              <a:rPr lang="ru-RU" sz="1100" dirty="0"/>
              <a:t>Ссылка на профиль на платформе </a:t>
            </a:r>
            <a:r>
              <a:rPr lang="ru-RU" sz="1100" dirty="0" err="1"/>
              <a:t>Kaggl</a:t>
            </a:r>
            <a:r>
              <a:rPr lang="en-US" sz="1100" dirty="0"/>
              <a:t>e</a:t>
            </a:r>
            <a:r>
              <a:rPr lang="ru-RU" sz="1100" dirty="0"/>
              <a:t>:</a:t>
            </a:r>
          </a:p>
          <a:p>
            <a:r>
              <a:rPr lang="en-US" sz="1100" dirty="0">
                <a:hlinkClick r:id="rId3"/>
              </a:rPr>
              <a:t>https://www.kaggle.com/akazachkov</a:t>
            </a:r>
            <a:endParaRPr lang="en-US" sz="1100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Модели и настройка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307556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2722</TotalTime>
  <Words>736</Words>
  <Application>Microsoft Office PowerPoint</Application>
  <PresentationFormat>Широкоэкранный</PresentationFormat>
  <Paragraphs>62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Fira Sans</vt:lpstr>
      <vt:lpstr>Montserrat Medium</vt:lpstr>
      <vt:lpstr>Montserrat</vt:lpstr>
      <vt:lpstr>Обложка</vt:lpstr>
      <vt:lpstr>Разделяющие слайды</vt:lpstr>
      <vt:lpstr>Внутренние слайды</vt:lpstr>
      <vt:lpstr>Программная инженерия. Разработка ПО (Python для продвинутых специалистов. Машинное обучение)</vt:lpstr>
      <vt:lpstr>Машинное обучение — это процесс создания алгоритмов и моделей, с помощью которых компьютеры учатся решать задачи самостоятельно. Технология машинного обучения на основе анализа данных, берёт начало ещё в 1950-ых годах. Но за последние десятилетия, благодаря взрывному росту вычислительных мощностей компьютеров, области применения и количество задач, решаемых с использованием машинного обучения, многократно расширились — чат-боты, генеративные сети, предсказание погоды, трейдинг, управление автомобилем, робототехника и многое другое.</vt:lpstr>
      <vt:lpstr>Тема</vt:lpstr>
      <vt:lpstr>Этапы выполнения работы</vt:lpstr>
      <vt:lpstr>Анализ датасета Flight delays</vt:lpstr>
      <vt:lpstr>Анализ датасета Flight delays</vt:lpstr>
      <vt:lpstr>Анализ датасета Flight delays</vt:lpstr>
      <vt:lpstr>Анализ датасета Flight delays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Subrik</cp:lastModifiedBy>
  <cp:revision>100</cp:revision>
  <dcterms:created xsi:type="dcterms:W3CDTF">2023-09-20T07:01:25Z</dcterms:created>
  <dcterms:modified xsi:type="dcterms:W3CDTF">2024-10-19T18:10:06Z</dcterms:modified>
</cp:coreProperties>
</file>